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7" r:id="rId11"/>
    <p:sldId id="265" r:id="rId12"/>
    <p:sldId id="266" r:id="rId13"/>
  </p:sldIdLst>
  <p:sldSz cx="18288000" cy="10287000"/>
  <p:notesSz cx="6858000" cy="9144000"/>
  <p:embeddedFontLst>
    <p:embeddedFont>
      <p:font typeface="Clear Sans Regular Bold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FF"/>
    <a:srgbClr val="883C84"/>
    <a:srgbClr val="461B49"/>
    <a:srgbClr val="963488"/>
    <a:srgbClr val="2831A2"/>
    <a:srgbClr val="2086AA"/>
    <a:srgbClr val="1994B1"/>
    <a:srgbClr val="00B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79" autoAdjust="0"/>
    <p:restoredTop sz="73146" autoAdjust="0"/>
  </p:normalViewPr>
  <p:slideViewPr>
    <p:cSldViewPr>
      <p:cViewPr varScale="1">
        <p:scale>
          <a:sx n="43" d="100"/>
          <a:sy n="43" d="100"/>
        </p:scale>
        <p:origin x="706" y="-9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</a:t>
            </a:fld>
            <a:endParaRPr lang="cs-CZ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10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7847306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11</a:t>
            </a:fld>
            <a:endParaRPr lang="cs-CZ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12</a:t>
            </a:fld>
            <a:endParaRPr lang="cs-CZ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2</a:t>
            </a:fld>
            <a:endParaRPr lang="cs-CZ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3</a:t>
            </a:fld>
            <a:endParaRPr lang="cs-CZ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4</a:t>
            </a:fld>
            <a:endParaRPr lang="cs-CZ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5</a:t>
            </a:fld>
            <a:endParaRPr lang="cs-CZ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6</a:t>
            </a:fld>
            <a:endParaRPr lang="cs-CZ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7</a:t>
            </a:fld>
            <a:endParaRPr lang="cs-CZ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8</a:t>
            </a:fld>
            <a:endParaRPr lang="cs-CZ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18.02.2023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9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4010671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8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20.jpe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5.png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4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svg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6.sv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4.pn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13.pn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15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3.png"/><Relationship Id="rId4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6394731" y="0"/>
            <a:ext cx="1893269" cy="10287000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3" name="Group 3"/>
          <p:cNvGrpSpPr/>
          <p:nvPr/>
        </p:nvGrpSpPr>
        <p:grpSpPr>
          <a:xfrm>
            <a:off x="6545735" y="406153"/>
            <a:ext cx="10042534" cy="9474693"/>
            <a:chOff x="0" y="0"/>
            <a:chExt cx="13390046" cy="12632924"/>
          </a:xfrm>
        </p:grpSpPr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0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0"/>
              <a:ext cx="3005065" cy="2794710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3279405"/>
              <a:ext cx="3005065" cy="2794710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6558809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104900" y="824285"/>
            <a:ext cx="8750843" cy="8318192"/>
            <a:chOff x="0" y="0"/>
            <a:chExt cx="11667791" cy="11090922"/>
          </a:xfrm>
        </p:grpSpPr>
        <p:grpSp>
          <p:nvGrpSpPr>
            <p:cNvPr id="21" name="Group 21"/>
            <p:cNvGrpSpPr>
              <a:grpSpLocks noChangeAspect="1"/>
            </p:cNvGrpSpPr>
            <p:nvPr/>
          </p:nvGrpSpPr>
          <p:grpSpPr>
            <a:xfrm>
              <a:off x="1931835" y="1354967"/>
              <a:ext cx="9735956" cy="973595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96140" y="376277"/>
              <a:ext cx="9735956" cy="9756713"/>
            </a:xfrm>
            <a:prstGeom prst="rect">
              <a:avLst/>
            </a:prstGeom>
          </p:spPr>
        </p:pic>
      </p:grpSp>
      <p:sp>
        <p:nvSpPr>
          <p:cNvPr id="24" name="TextBox 24"/>
          <p:cNvSpPr txBox="1"/>
          <p:nvPr/>
        </p:nvSpPr>
        <p:spPr>
          <a:xfrm>
            <a:off x="2312375" y="3305349"/>
            <a:ext cx="5482998" cy="14234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[</a:t>
            </a:r>
            <a:r>
              <a:rPr lang="en-US" sz="8000" b="1" dirty="0">
                <a:solidFill>
                  <a:schemeClr val="bg1"/>
                </a:solidFill>
              </a:rPr>
              <a:t>Social Buzz</a:t>
            </a:r>
            <a:r>
              <a:rPr lang="en-US" sz="10533" spc="-105" dirty="0" smtClean="0">
                <a:solidFill>
                  <a:srgbClr val="FFFFFF"/>
                </a:solidFill>
                <a:latin typeface="Graphik Regular" panose="020B0503030202060203" pitchFamily="34" charset="0"/>
              </a:rPr>
              <a:t>]</a:t>
            </a:r>
            <a:endParaRPr lang="en-US" sz="10533" spc="-105" dirty="0">
              <a:solidFill>
                <a:srgbClr val="FFFFFF"/>
              </a:solidFill>
              <a:latin typeface="Graphik Regular" panose="020B0503030202060203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2" y="-1235382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2481661" y="3500567"/>
            <a:ext cx="5270745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May and April are </a:t>
            </a:r>
          </a:p>
          <a:p>
            <a:r>
              <a:rPr lang="en-US" sz="4000" dirty="0"/>
              <a:t> </a:t>
            </a:r>
            <a:r>
              <a:rPr lang="en-US" sz="4000" dirty="0" smtClean="0"/>
              <a:t>    the highest scores</a:t>
            </a:r>
            <a:endParaRPr lang="ar-EG" sz="4000" dirty="0"/>
          </a:p>
        </p:txBody>
      </p:sp>
      <p:sp>
        <p:nvSpPr>
          <p:cNvPr id="31" name="TextBox 30"/>
          <p:cNvSpPr txBox="1"/>
          <p:nvPr/>
        </p:nvSpPr>
        <p:spPr>
          <a:xfrm>
            <a:off x="2600079" y="1079475"/>
            <a:ext cx="503390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/>
              <a:t>In what month High score reaction </a:t>
            </a:r>
            <a:endParaRPr lang="ar-EG" sz="4000" b="1" dirty="0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7586" y="1824830"/>
            <a:ext cx="9756816" cy="484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516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5003701"/>
            <a:ext cx="942466" cy="27959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2227332"/>
            <a:ext cx="942466" cy="279598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 rot="5400000">
            <a:off x="10143618" y="7780070"/>
            <a:ext cx="942466" cy="279598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 l="4069" t="1617" r="4069" b="1617"/>
          <a:stretch>
            <a:fillRect/>
          </a:stretch>
        </p:blipFill>
        <p:spPr>
          <a:xfrm>
            <a:off x="5438298" y="1161805"/>
            <a:ext cx="5036754" cy="7963390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457200" y="4539600"/>
            <a:ext cx="4703553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Summary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27032" y="9481425"/>
            <a:ext cx="9711338" cy="2017079"/>
            <a:chOff x="0" y="0"/>
            <a:chExt cx="12948451" cy="2689439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327032" y="-1179605"/>
            <a:ext cx="9711338" cy="2017079"/>
            <a:chOff x="0" y="0"/>
            <a:chExt cx="12948451" cy="2689439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20" name="Group 11">
            <a:extLst>
              <a:ext uri="{FF2B5EF4-FFF2-40B4-BE49-F238E27FC236}">
                <a16:creationId xmlns:a16="http://schemas.microsoft.com/office/drawing/2014/main" id="{C00ABEC5-EF3F-4E3E-827E-EB1F2EF17C0D}"/>
              </a:ext>
            </a:extLst>
          </p:cNvPr>
          <p:cNvGrpSpPr/>
          <p:nvPr/>
        </p:nvGrpSpPr>
        <p:grpSpPr>
          <a:xfrm>
            <a:off x="11581833" y="1580430"/>
            <a:ext cx="5677467" cy="867617"/>
            <a:chOff x="0" y="-47625"/>
            <a:chExt cx="7569956" cy="1156823"/>
          </a:xfrm>
        </p:grpSpPr>
        <p:sp>
          <p:nvSpPr>
            <p:cNvPr id="21" name="TextBox 12">
              <a:extLst>
                <a:ext uri="{FF2B5EF4-FFF2-40B4-BE49-F238E27FC236}">
                  <a16:creationId xmlns:a16="http://schemas.microsoft.com/office/drawing/2014/main" id="{19A1BE45-8301-44C6-A0D0-F8FDA800622F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2" name="TextBox 13">
              <a:extLst>
                <a:ext uri="{FF2B5EF4-FFF2-40B4-BE49-F238E27FC236}">
                  <a16:creationId xmlns:a16="http://schemas.microsoft.com/office/drawing/2014/main" id="{3DAE5247-0244-4123-A713-8D8809E80C70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grpSp>
        <p:nvGrpSpPr>
          <p:cNvPr id="23" name="Group 14">
            <a:extLst>
              <a:ext uri="{FF2B5EF4-FFF2-40B4-BE49-F238E27FC236}">
                <a16:creationId xmlns:a16="http://schemas.microsoft.com/office/drawing/2014/main" id="{F49CBA38-C879-499F-B0F5-691188949921}"/>
              </a:ext>
            </a:extLst>
          </p:cNvPr>
          <p:cNvGrpSpPr/>
          <p:nvPr/>
        </p:nvGrpSpPr>
        <p:grpSpPr>
          <a:xfrm>
            <a:off x="11581833" y="6964868"/>
            <a:ext cx="5677467" cy="867617"/>
            <a:chOff x="0" y="-47625"/>
            <a:chExt cx="7569956" cy="1156823"/>
          </a:xfrm>
        </p:grpSpPr>
        <p:sp>
          <p:nvSpPr>
            <p:cNvPr id="24" name="TextBox 15">
              <a:extLst>
                <a:ext uri="{FF2B5EF4-FFF2-40B4-BE49-F238E27FC236}">
                  <a16:creationId xmlns:a16="http://schemas.microsoft.com/office/drawing/2014/main" id="{3A90234A-916B-4C29-ACF1-11F97E8C2563}"/>
                </a:ext>
              </a:extLst>
            </p:cNvPr>
            <p:cNvSpPr txBox="1"/>
            <p:nvPr/>
          </p:nvSpPr>
          <p:spPr>
            <a:xfrm>
              <a:off x="0" y="691990"/>
              <a:ext cx="7569956" cy="4172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endParaRPr lang="en-US" sz="1900" spc="-19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  <p:sp>
          <p:nvSpPr>
            <p:cNvPr id="25" name="TextBox 16">
              <a:extLst>
                <a:ext uri="{FF2B5EF4-FFF2-40B4-BE49-F238E27FC236}">
                  <a16:creationId xmlns:a16="http://schemas.microsoft.com/office/drawing/2014/main" id="{E1CF9388-A25B-45EF-AAD4-73FE2BA72053}"/>
                </a:ext>
              </a:extLst>
            </p:cNvPr>
            <p:cNvSpPr txBox="1"/>
            <p:nvPr/>
          </p:nvSpPr>
          <p:spPr>
            <a:xfrm>
              <a:off x="0" y="-47625"/>
              <a:ext cx="7569956" cy="4517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endParaRPr lang="en-US" sz="2100" spc="-21" dirty="0">
                <a:solidFill>
                  <a:srgbClr val="000000"/>
                </a:solidFill>
                <a:latin typeface="Graphik Regular" panose="020B0503030202060203" pitchFamily="34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0953466" y="1580430"/>
            <a:ext cx="6934199" cy="224676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/>
              <a:t>Analysis</a:t>
            </a:r>
          </a:p>
          <a:p>
            <a:endParaRPr lang="en-US" sz="1000" b="1" dirty="0" smtClean="0"/>
          </a:p>
          <a:p>
            <a:r>
              <a:rPr lang="en-US" sz="2400" dirty="0" smtClean="0"/>
              <a:t>Animals and science are the two most popular </a:t>
            </a:r>
          </a:p>
          <a:p>
            <a:r>
              <a:rPr lang="en-US" sz="2400" dirty="0" smtClean="0"/>
              <a:t>Categories of content, showing that people enjoy “ real-life ” and “ factual “ content the most</a:t>
            </a:r>
            <a:endParaRPr lang="ar-EG" sz="2400" dirty="0"/>
          </a:p>
          <a:p>
            <a:r>
              <a:rPr lang="en-US" sz="3000" dirty="0" smtClean="0"/>
              <a:t> </a:t>
            </a:r>
            <a:endParaRPr lang="ar-EG" sz="3000" dirty="0"/>
          </a:p>
        </p:txBody>
      </p:sp>
      <p:sp>
        <p:nvSpPr>
          <p:cNvPr id="27" name="TextBox 26"/>
          <p:cNvSpPr txBox="1"/>
          <p:nvPr/>
        </p:nvSpPr>
        <p:spPr>
          <a:xfrm>
            <a:off x="10953466" y="4262276"/>
            <a:ext cx="7162799" cy="295465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/>
              <a:t>Insight</a:t>
            </a:r>
          </a:p>
          <a:p>
            <a:endParaRPr lang="en-US" sz="1000" b="1" dirty="0" smtClean="0"/>
          </a:p>
          <a:p>
            <a:r>
              <a:rPr lang="en-US" sz="2400" dirty="0" smtClean="0"/>
              <a:t>Food is a common theme in the top 5 categories with  “ healthy eating ”. This may indicate the audience within your base You could use this insight to create a campaign and work with healthy eating  brands to boost user engagement   </a:t>
            </a:r>
          </a:p>
          <a:p>
            <a:endParaRPr lang="ar-EG" sz="2800" dirty="0"/>
          </a:p>
        </p:txBody>
      </p:sp>
      <p:sp>
        <p:nvSpPr>
          <p:cNvPr id="29" name="TextBox 28"/>
          <p:cNvSpPr txBox="1"/>
          <p:nvPr/>
        </p:nvSpPr>
        <p:spPr>
          <a:xfrm>
            <a:off x="10820295" y="7388544"/>
            <a:ext cx="8305800" cy="209288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2400" b="1" dirty="0" smtClean="0"/>
              <a:t>Next step</a:t>
            </a:r>
          </a:p>
          <a:p>
            <a:endParaRPr lang="en-US" sz="1000" b="1" dirty="0" smtClean="0"/>
          </a:p>
          <a:p>
            <a:r>
              <a:rPr lang="en-US" sz="2400" dirty="0" smtClean="0"/>
              <a:t>This ad-hoc analysis is insightful, but it’s time to take</a:t>
            </a:r>
          </a:p>
          <a:p>
            <a:r>
              <a:rPr lang="en-US" sz="2400" dirty="0" smtClean="0"/>
              <a:t>This analysis of large-scale production for real-time</a:t>
            </a:r>
          </a:p>
          <a:p>
            <a:r>
              <a:rPr lang="en-US" sz="2400" dirty="0" smtClean="0"/>
              <a:t>Understanding of your business. We can show you how </a:t>
            </a:r>
          </a:p>
          <a:p>
            <a:r>
              <a:rPr lang="en-US" sz="2400" dirty="0" smtClean="0"/>
              <a:t>to do this.</a:t>
            </a:r>
            <a:endParaRPr lang="ar-EG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421913" y="5552246"/>
            <a:ext cx="5385738" cy="4122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40"/>
              </a:lnSpc>
            </a:pPr>
            <a:r>
              <a:rPr lang="en-US" sz="2600" spc="-26" dirty="0">
                <a:solidFill>
                  <a:srgbClr val="FFFFFF"/>
                </a:solidFill>
                <a:latin typeface="Graphik Regular" panose="020B0503030202060203" pitchFamily="34" charset="0"/>
              </a:rPr>
              <a:t>ANY QUESTIONS?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728428" y="3599225"/>
            <a:ext cx="3546595" cy="3371248"/>
            <a:chOff x="0" y="0"/>
            <a:chExt cx="4728794" cy="4494997"/>
          </a:xfrm>
        </p:grpSpPr>
        <p:grpSp>
          <p:nvGrpSpPr>
            <p:cNvPr id="4" name="Group 4"/>
            <p:cNvGrpSpPr>
              <a:grpSpLocks noChangeAspect="1"/>
            </p:cNvGrpSpPr>
            <p:nvPr/>
          </p:nvGrpSpPr>
          <p:grpSpPr>
            <a:xfrm>
              <a:off x="782946" y="549149"/>
              <a:ext cx="3945848" cy="3945848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chemeClr val="bg1"/>
              </a:solidFill>
            </p:spPr>
          </p:sp>
        </p:grp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160550" y="152500"/>
              <a:ext cx="3945848" cy="3954260"/>
            </a:xfrm>
            <a:prstGeom prst="rect">
              <a:avLst/>
            </a:prstGeom>
          </p:spPr>
        </p:pic>
      </p:grpSp>
      <p:sp>
        <p:nvSpPr>
          <p:cNvPr id="7" name="TextBox 7"/>
          <p:cNvSpPr txBox="1"/>
          <p:nvPr/>
        </p:nvSpPr>
        <p:spPr>
          <a:xfrm>
            <a:off x="4669076" y="4178375"/>
            <a:ext cx="57298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Thank you!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517113" y="-1140306"/>
            <a:ext cx="17253775" cy="2017079"/>
            <a:chOff x="0" y="0"/>
            <a:chExt cx="23005033" cy="2689439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517113" y="9394369"/>
            <a:ext cx="17253775" cy="2017079"/>
            <a:chOff x="0" y="0"/>
            <a:chExt cx="23005033" cy="2689439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921591" y="3285301"/>
            <a:ext cx="8673443" cy="3762839"/>
            <a:chOff x="0" y="0"/>
            <a:chExt cx="11564591" cy="5017118"/>
          </a:xfrm>
        </p:grpSpPr>
        <p:sp>
          <p:nvSpPr>
            <p:cNvPr id="3" name="TextBox 3"/>
            <p:cNvSpPr txBox="1"/>
            <p:nvPr/>
          </p:nvSpPr>
          <p:spPr>
            <a:xfrm>
              <a:off x="0" y="0"/>
              <a:ext cx="11564591" cy="1641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9600"/>
                </a:lnSpc>
              </a:pPr>
              <a:r>
                <a:rPr lang="en-US" sz="8000" spc="-80" dirty="0">
                  <a:solidFill>
                    <a:srgbClr val="000000"/>
                  </a:solidFill>
                  <a:latin typeface="Graphik Regular" panose="020B0503030202060203" pitchFamily="34" charset="0"/>
                </a:rPr>
                <a:t>Today's agenda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2298167"/>
              <a:ext cx="11564591" cy="27189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 (Body)"/>
                </a:rPr>
                <a:t>Project recap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 (Body)"/>
                </a:rPr>
                <a:t>Problem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 (Body)"/>
                </a:rPr>
                <a:t>The Analytics team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 (Body)"/>
                </a:rPr>
                <a:t>Process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 (Body)"/>
                </a:rPr>
                <a:t>Insights</a:t>
              </a:r>
            </a:p>
            <a:p>
              <a:pPr>
                <a:lnSpc>
                  <a:spcPts val="2660"/>
                </a:lnSpc>
              </a:pPr>
              <a:r>
                <a:rPr lang="en-US" sz="1900" spc="-19" dirty="0">
                  <a:solidFill>
                    <a:srgbClr val="000000"/>
                  </a:solidFill>
                  <a:latin typeface="Calibri (Body)"/>
                </a:rPr>
                <a:t>Summary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307242" y="-1685151"/>
            <a:ext cx="3545508" cy="3370302"/>
            <a:chOff x="0" y="0"/>
            <a:chExt cx="4727344" cy="4493736"/>
          </a:xfrm>
        </p:grpSpPr>
        <p:grpSp>
          <p:nvGrpSpPr>
            <p:cNvPr id="6" name="Group 6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610070" y="3458349"/>
            <a:ext cx="3545508" cy="3370302"/>
            <a:chOff x="0" y="0"/>
            <a:chExt cx="4727344" cy="4493736"/>
          </a:xfrm>
        </p:grpSpPr>
        <p:grpSp>
          <p:nvGrpSpPr>
            <p:cNvPr id="10" name="Group 10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1912898" y="8601849"/>
            <a:ext cx="3545508" cy="3370302"/>
            <a:chOff x="0" y="0"/>
            <a:chExt cx="4727344" cy="4493736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-927557" y="406153"/>
            <a:ext cx="2253799" cy="9474693"/>
            <a:chOff x="0" y="0"/>
            <a:chExt cx="3005065" cy="12632924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17113" y="584601"/>
            <a:ext cx="17253775" cy="9117799"/>
            <a:chOff x="0" y="0"/>
            <a:chExt cx="23005033" cy="1215706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3155875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6311751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9467626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3155875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6311751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9467626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3155875"/>
              <a:ext cx="2891870" cy="2689439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6311751"/>
              <a:ext cx="2891870" cy="2689439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9467626"/>
              <a:ext cx="2891870" cy="2689439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3155875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6311751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9467626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3155875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6311751"/>
              <a:ext cx="2891870" cy="2689439"/>
            </a:xfrm>
            <a:prstGeom prst="rect">
              <a:avLst/>
            </a:prstGeom>
          </p:spPr>
        </p:pic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9467626"/>
              <a:ext cx="2891870" cy="2689439"/>
            </a:xfrm>
            <a:prstGeom prst="rect">
              <a:avLst/>
            </a:prstGeom>
          </p:spPr>
        </p:pic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3155875"/>
              <a:ext cx="2891870" cy="2689439"/>
            </a:xfrm>
            <a:prstGeom prst="rect">
              <a:avLst/>
            </a:prstGeom>
          </p:spPr>
        </p:pic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6311751"/>
              <a:ext cx="2891870" cy="2689439"/>
            </a:xfrm>
            <a:prstGeom prst="rect">
              <a:avLst/>
            </a:prstGeom>
          </p:spPr>
        </p:pic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9467626"/>
              <a:ext cx="2891870" cy="2689439"/>
            </a:xfrm>
            <a:prstGeom prst="rect">
              <a:avLst/>
            </a:prstGeom>
          </p:spPr>
        </p:pic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155875"/>
              <a:ext cx="2891870" cy="2689439"/>
            </a:xfrm>
            <a:prstGeom prst="rect">
              <a:avLst/>
            </a:prstGeom>
          </p:spPr>
        </p:pic>
        <p:pic>
          <p:nvPicPr>
            <p:cNvPr id="29" name="Picture 2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311751"/>
              <a:ext cx="2891870" cy="2689439"/>
            </a:xfrm>
            <a:prstGeom prst="rect">
              <a:avLst/>
            </a:prstGeom>
          </p:spPr>
        </p:pic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467626"/>
              <a:ext cx="2891870" cy="2689439"/>
            </a:xfrm>
            <a:prstGeom prst="rect">
              <a:avLst/>
            </a:prstGeom>
          </p:spPr>
        </p:pic>
      </p:grpSp>
      <p:sp>
        <p:nvSpPr>
          <p:cNvPr id="31" name="AutoShape 31"/>
          <p:cNvSpPr/>
          <p:nvPr/>
        </p:nvSpPr>
        <p:spPr>
          <a:xfrm>
            <a:off x="4946896" y="2005584"/>
            <a:ext cx="11342283" cy="6275832"/>
          </a:xfrm>
          <a:prstGeom prst="rect">
            <a:avLst/>
          </a:prstGeom>
          <a:solidFill>
            <a:schemeClr val="bg1"/>
          </a:solidFill>
        </p:spPr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 b="321"/>
          <a:stretch>
            <a:fillRect/>
          </a:stretch>
        </p:blipFill>
        <p:spPr>
          <a:xfrm rot="10799999">
            <a:off x="1983048" y="1909668"/>
            <a:ext cx="6453903" cy="6467663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2969013" y="3935700"/>
            <a:ext cx="4481973" cy="2462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Project Recap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969892" y="5064503"/>
            <a:ext cx="703888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An audit of Social Buzz’s big data practice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/>
              <a:t>Recommendations for a successful </a:t>
            </a:r>
            <a:r>
              <a:rPr lang="en-US" sz="3000" dirty="0" smtClean="0"/>
              <a:t>IPO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/>
              <a:t>Analysis to find </a:t>
            </a:r>
            <a:r>
              <a:rPr lang="en-US" sz="3000" dirty="0"/>
              <a:t>Social Buzz’s </a:t>
            </a:r>
            <a:r>
              <a:rPr lang="en-US" sz="3000" dirty="0" smtClean="0"/>
              <a:t>top 5 most</a:t>
            </a:r>
          </a:p>
          <a:p>
            <a:r>
              <a:rPr lang="en-US" sz="3000" dirty="0"/>
              <a:t> </a:t>
            </a:r>
            <a:r>
              <a:rPr lang="en-US" sz="3000" dirty="0" smtClean="0"/>
              <a:t>    popular categories of content.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677268" y="3158339"/>
            <a:ext cx="7764311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000" dirty="0" smtClean="0"/>
              <a:t>Social Buzz is a faster-growing technology </a:t>
            </a:r>
          </a:p>
          <a:p>
            <a:r>
              <a:rPr lang="en-US" sz="3000" dirty="0" smtClean="0"/>
              <a:t>That needs to adapt quickly to its global scale.</a:t>
            </a:r>
          </a:p>
          <a:p>
            <a:r>
              <a:rPr lang="en-US" sz="3000" dirty="0" smtClean="0"/>
              <a:t>Accenture has begun a 3 month POC focusing on </a:t>
            </a:r>
          </a:p>
          <a:p>
            <a:r>
              <a:rPr lang="en-US" sz="3000" dirty="0" smtClean="0"/>
              <a:t>These tasks: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44000" y="8195696"/>
            <a:ext cx="3545508" cy="3370302"/>
            <a:chOff x="0" y="0"/>
            <a:chExt cx="4727344" cy="4493736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-942184"/>
            <a:ext cx="9964482" cy="10287000"/>
          </a:xfrm>
          <a:prstGeom prst="rect">
            <a:avLst/>
          </a:prstGeom>
          <a:solidFill>
            <a:srgbClr val="A100FF"/>
          </a:solidFill>
          <a:ln>
            <a:solidFill>
              <a:srgbClr val="A100FF"/>
            </a:solidFill>
          </a:ln>
        </p:spPr>
        <p:txBody>
          <a:bodyPr/>
          <a:lstStyle/>
          <a:p>
            <a:endParaRPr lang="en-AU" dirty="0"/>
          </a:p>
        </p:txBody>
      </p:sp>
      <p:grpSp>
        <p:nvGrpSpPr>
          <p:cNvPr id="7" name="Group 7"/>
          <p:cNvGrpSpPr/>
          <p:nvPr/>
        </p:nvGrpSpPr>
        <p:grpSpPr>
          <a:xfrm>
            <a:off x="-146279" y="406153"/>
            <a:ext cx="2253799" cy="9474693"/>
            <a:chOff x="0" y="0"/>
            <a:chExt cx="3005065" cy="1263292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298688" y="1464558"/>
            <a:ext cx="3438614" cy="3297100"/>
            <a:chOff x="0" y="154662"/>
            <a:chExt cx="4584818" cy="4396135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656398"/>
              <a:ext cx="3894399" cy="3894399"/>
              <a:chOff x="0" y="0"/>
              <a:chExt cx="6350000" cy="635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963488"/>
              </a:solidFill>
            </p:spPr>
            <p:txBody>
              <a:bodyPr/>
              <a:lstStyle/>
              <a:p>
                <a:endParaRPr lang="en-AU" dirty="0"/>
              </a:p>
            </p:txBody>
          </p:sp>
        </p:grp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rcRect b="321"/>
            <a:stretch>
              <a:fillRect/>
            </a:stretch>
          </p:blipFill>
          <p:spPr>
            <a:xfrm rot="16484543">
              <a:off x="686267" y="150511"/>
              <a:ext cx="3894400" cy="3902702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5986267" y="-1061348"/>
            <a:ext cx="3545508" cy="3370302"/>
            <a:chOff x="0" y="0"/>
            <a:chExt cx="4727344" cy="4493736"/>
          </a:xfrm>
        </p:grpSpPr>
        <p:grpSp>
          <p:nvGrpSpPr>
            <p:cNvPr id="17" name="Group 17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rcRect l="24693" r="24693"/>
          <a:stretch>
            <a:fillRect/>
          </a:stretch>
        </p:blipFill>
        <p:spPr>
          <a:xfrm>
            <a:off x="11007484" y="1028700"/>
            <a:ext cx="6251816" cy="82296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3069738" y="2308953"/>
            <a:ext cx="578686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Problem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2340301" y="5325260"/>
            <a:ext cx="7946699" cy="39087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600" dirty="0" smtClean="0">
                <a:solidFill>
                  <a:schemeClr val="bg1"/>
                </a:solidFill>
              </a:rPr>
              <a:t>over 100,000 posts per day</a:t>
            </a:r>
          </a:p>
          <a:p>
            <a:r>
              <a:rPr lang="en-US" sz="3600" dirty="0" smtClean="0">
                <a:solidFill>
                  <a:schemeClr val="bg1"/>
                </a:solidFill>
              </a:rPr>
              <a:t>36,500,000 pieces </a:t>
            </a:r>
            <a:r>
              <a:rPr lang="en-US" sz="3600" dirty="0">
                <a:solidFill>
                  <a:schemeClr val="bg1"/>
                </a:solidFill>
              </a:rPr>
              <a:t>of </a:t>
            </a:r>
            <a:r>
              <a:rPr lang="en-US" sz="3600" dirty="0" smtClean="0">
                <a:solidFill>
                  <a:schemeClr val="bg1"/>
                </a:solidFill>
              </a:rPr>
              <a:t>content per year!</a:t>
            </a:r>
          </a:p>
          <a:p>
            <a:endParaRPr lang="en-US" sz="3200" dirty="0" smtClean="0">
              <a:solidFill>
                <a:schemeClr val="bg1"/>
              </a:solidFill>
            </a:endParaRPr>
          </a:p>
          <a:p>
            <a:r>
              <a:rPr lang="en-US" sz="2800" dirty="0" smtClean="0">
                <a:solidFill>
                  <a:schemeClr val="bg1"/>
                </a:solidFill>
              </a:rPr>
              <a:t>But how to capitalize on it when there is so much?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u="sng" dirty="0">
                <a:solidFill>
                  <a:schemeClr val="bg1"/>
                </a:solidFill>
              </a:rPr>
              <a:t>Analysis to find Social Buzz’s top 5 </a:t>
            </a:r>
            <a:r>
              <a:rPr lang="en-US" sz="2800" u="sng" dirty="0" smtClean="0">
                <a:solidFill>
                  <a:schemeClr val="bg1"/>
                </a:solidFill>
              </a:rPr>
              <a:t>most popular </a:t>
            </a:r>
            <a:r>
              <a:rPr lang="en-US" sz="2800" u="sng" dirty="0">
                <a:solidFill>
                  <a:schemeClr val="bg1"/>
                </a:solidFill>
              </a:rPr>
              <a:t>categories of content.</a:t>
            </a:r>
          </a:p>
          <a:p>
            <a:endParaRPr lang="ar-EG" sz="2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6723" y="406153"/>
            <a:ext cx="9939843" cy="9474693"/>
            <a:chOff x="0" y="0"/>
            <a:chExt cx="13253124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0"/>
              <a:ext cx="3005065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16020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0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832040" y="9838214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0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3279405"/>
              <a:ext cx="3005065" cy="2794710"/>
            </a:xfrm>
            <a:prstGeom prst="rect">
              <a:avLst/>
            </a:prstGeom>
          </p:spPr>
        </p:pic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6558809"/>
              <a:ext cx="3005065" cy="279471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248060" y="9838214"/>
              <a:ext cx="3005065" cy="2794710"/>
            </a:xfrm>
            <a:prstGeom prst="rect">
              <a:avLst/>
            </a:prstGeom>
          </p:spPr>
        </p:pic>
      </p:grpSp>
      <p:sp>
        <p:nvSpPr>
          <p:cNvPr id="15" name="AutoShape 15"/>
          <p:cNvSpPr/>
          <p:nvPr/>
        </p:nvSpPr>
        <p:spPr>
          <a:xfrm>
            <a:off x="2110745" y="1825527"/>
            <a:ext cx="6750815" cy="6635945"/>
          </a:xfrm>
          <a:prstGeom prst="rect">
            <a:avLst/>
          </a:prstGeom>
          <a:solidFill>
            <a:srgbClr val="FFFFFF"/>
          </a:solid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1825797" y="1270731"/>
            <a:ext cx="2085137" cy="208513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</p:sp>
      </p:grp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1419219" y="1028700"/>
            <a:ext cx="2174041" cy="2165548"/>
            <a:chOff x="0" y="0"/>
            <a:chExt cx="6502400" cy="6477000"/>
          </a:xfrm>
        </p:grpSpPr>
        <p:sp>
          <p:nvSpPr>
            <p:cNvPr id="19" name="Freeform 1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136837" t="-28774" r="-84967" b="-86469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1" name="Group 21"/>
          <p:cNvGrpSpPr>
            <a:grpSpLocks noChangeAspect="1"/>
          </p:cNvGrpSpPr>
          <p:nvPr/>
        </p:nvGrpSpPr>
        <p:grpSpPr>
          <a:xfrm>
            <a:off x="11825797" y="4221947"/>
            <a:ext cx="2085137" cy="2085137"/>
            <a:chOff x="0" y="0"/>
            <a:chExt cx="6350000" cy="63500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3" name="Group 23"/>
          <p:cNvGrpSpPr>
            <a:grpSpLocks noChangeAspect="1"/>
          </p:cNvGrpSpPr>
          <p:nvPr/>
        </p:nvGrpSpPr>
        <p:grpSpPr>
          <a:xfrm>
            <a:off x="11411515" y="4002073"/>
            <a:ext cx="2187334" cy="2123082"/>
            <a:chOff x="-23042" y="66269"/>
            <a:chExt cx="6542158" cy="6349987"/>
          </a:xfrm>
        </p:grpSpPr>
        <p:sp>
          <p:nvSpPr>
            <p:cNvPr id="24" name="Freeform 24"/>
            <p:cNvSpPr/>
            <p:nvPr/>
          </p:nvSpPr>
          <p:spPr>
            <a:xfrm>
              <a:off x="-23042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-162891" t="-16684" r="-160683" b="-166629"/>
              </a:stretch>
            </a:blipFill>
            <a:ln>
              <a:solidFill>
                <a:srgbClr val="00BAFF"/>
              </a:solidFill>
            </a:ln>
          </p:spPr>
        </p:sp>
        <p:sp>
          <p:nvSpPr>
            <p:cNvPr id="25" name="Freeform 25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grpSp>
        <p:nvGrpSpPr>
          <p:cNvPr id="26" name="Group 26"/>
          <p:cNvGrpSpPr>
            <a:grpSpLocks noChangeAspect="1"/>
          </p:cNvGrpSpPr>
          <p:nvPr/>
        </p:nvGrpSpPr>
        <p:grpSpPr>
          <a:xfrm>
            <a:off x="11825797" y="7173163"/>
            <a:ext cx="2085137" cy="2085137"/>
            <a:chOff x="0" y="0"/>
            <a:chExt cx="6350000" cy="63500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4928870" y="0"/>
                    <a:pt x="6350000" y="1421130"/>
                    <a:pt x="6350000" y="3175000"/>
                  </a:cubicBezTo>
                  <a:cubicBezTo>
                    <a:pt x="6350000" y="4928870"/>
                    <a:pt x="4928870" y="6350000"/>
                    <a:pt x="3175000" y="6350000"/>
                  </a:cubicBezTo>
                  <a:cubicBezTo>
                    <a:pt x="1421130" y="6350000"/>
                    <a:pt x="0" y="4928870"/>
                    <a:pt x="0" y="3175000"/>
                  </a:cubicBezTo>
                  <a:cubicBezTo>
                    <a:pt x="0" y="1421130"/>
                    <a:pt x="1421130" y="0"/>
                    <a:pt x="3175000" y="0"/>
                  </a:cubicBezTo>
                  <a:close/>
                </a:path>
              </a:pathLst>
            </a:custGeom>
            <a:solidFill>
              <a:srgbClr val="A100FF"/>
            </a:solidFill>
          </p:spPr>
          <p:txBody>
            <a:bodyPr/>
            <a:lstStyle/>
            <a:p>
              <a:endParaRPr lang="en-AU" dirty="0"/>
            </a:p>
          </p:txBody>
        </p:sp>
      </p:grp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1411515" y="6953289"/>
            <a:ext cx="2187334" cy="2123082"/>
            <a:chOff x="-23043" y="66269"/>
            <a:chExt cx="6542158" cy="6349987"/>
          </a:xfrm>
        </p:grpSpPr>
        <p:sp>
          <p:nvSpPr>
            <p:cNvPr id="29" name="Freeform 29"/>
            <p:cNvSpPr/>
            <p:nvPr/>
          </p:nvSpPr>
          <p:spPr>
            <a:xfrm>
              <a:off x="-23043" y="119185"/>
              <a:ext cx="6542158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30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sp>
        <p:nvSpPr>
          <p:cNvPr id="31" name="TextBox 31"/>
          <p:cNvSpPr txBox="1"/>
          <p:nvPr/>
        </p:nvSpPr>
        <p:spPr>
          <a:xfrm>
            <a:off x="2670508" y="3331799"/>
            <a:ext cx="5612273" cy="3693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The Analytics team</a:t>
            </a:r>
          </a:p>
        </p:txBody>
      </p:sp>
      <p:sp>
        <p:nvSpPr>
          <p:cNvPr id="33" name="Rectangle 32"/>
          <p:cNvSpPr/>
          <p:nvPr/>
        </p:nvSpPr>
        <p:spPr>
          <a:xfrm>
            <a:off x="14291898" y="1825527"/>
            <a:ext cx="26988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Andrew Fleming </a:t>
            </a:r>
            <a:endParaRPr lang="ar-EG" sz="2800" b="1" dirty="0"/>
          </a:p>
        </p:txBody>
      </p:sp>
      <p:sp>
        <p:nvSpPr>
          <p:cNvPr id="34" name="Rectangle 33"/>
          <p:cNvSpPr/>
          <p:nvPr/>
        </p:nvSpPr>
        <p:spPr>
          <a:xfrm>
            <a:off x="14037494" y="2387284"/>
            <a:ext cx="3332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Chief </a:t>
            </a:r>
            <a:r>
              <a:rPr lang="en-US" sz="2400" dirty="0"/>
              <a:t>Technical </a:t>
            </a:r>
            <a:r>
              <a:rPr lang="en-US" sz="2400" dirty="0" smtClean="0"/>
              <a:t>Architect</a:t>
            </a:r>
            <a:endParaRPr lang="ar-EG" sz="2400" dirty="0"/>
          </a:p>
        </p:txBody>
      </p:sp>
      <p:sp>
        <p:nvSpPr>
          <p:cNvPr id="35" name="Rectangle 34"/>
          <p:cNvSpPr/>
          <p:nvPr/>
        </p:nvSpPr>
        <p:spPr>
          <a:xfrm>
            <a:off x="14291898" y="4881889"/>
            <a:ext cx="28261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Marcus Rompton </a:t>
            </a:r>
            <a:endParaRPr lang="ar-EG" sz="2800" b="1" dirty="0"/>
          </a:p>
        </p:txBody>
      </p:sp>
      <p:sp>
        <p:nvSpPr>
          <p:cNvPr id="36" name="Rectangle 35"/>
          <p:cNvSpPr/>
          <p:nvPr/>
        </p:nvSpPr>
        <p:spPr>
          <a:xfrm>
            <a:off x="14595921" y="5437550"/>
            <a:ext cx="22044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Senior Principle </a:t>
            </a:r>
            <a:endParaRPr lang="ar-EG" sz="2400" dirty="0"/>
          </a:p>
        </p:txBody>
      </p:sp>
      <p:sp>
        <p:nvSpPr>
          <p:cNvPr id="37" name="Rectangle 36"/>
          <p:cNvSpPr/>
          <p:nvPr/>
        </p:nvSpPr>
        <p:spPr>
          <a:xfrm>
            <a:off x="14291898" y="7523204"/>
            <a:ext cx="28793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Mahmoud Hassan</a:t>
            </a:r>
            <a:endParaRPr lang="ar-EG" sz="2800" b="1" dirty="0"/>
          </a:p>
        </p:txBody>
      </p:sp>
      <p:sp>
        <p:nvSpPr>
          <p:cNvPr id="38" name="Rectangle 37"/>
          <p:cNvSpPr/>
          <p:nvPr/>
        </p:nvSpPr>
        <p:spPr>
          <a:xfrm>
            <a:off x="14767605" y="8046424"/>
            <a:ext cx="17474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Data Analyst</a:t>
            </a:r>
            <a:endParaRPr lang="ar-EG" sz="2400" dirty="0"/>
          </a:p>
        </p:txBody>
      </p:sp>
      <p:grpSp>
        <p:nvGrpSpPr>
          <p:cNvPr id="39" name="Group 28"/>
          <p:cNvGrpSpPr>
            <a:grpSpLocks noChangeAspect="1"/>
          </p:cNvGrpSpPr>
          <p:nvPr/>
        </p:nvGrpSpPr>
        <p:grpSpPr>
          <a:xfrm>
            <a:off x="11411515" y="1026495"/>
            <a:ext cx="2174041" cy="2165548"/>
            <a:chOff x="0" y="0"/>
            <a:chExt cx="6502400" cy="6477000"/>
          </a:xfrm>
        </p:grpSpPr>
        <p:sp>
          <p:nvSpPr>
            <p:cNvPr id="40" name="Freeform 29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7"/>
              <a:stretch>
                <a:fillRect l="-164266" t="1917" r="-22903" b="-93994"/>
              </a:stretch>
            </a:blipFill>
            <a:ln>
              <a:solidFill>
                <a:srgbClr val="00BAFF"/>
              </a:solidFill>
            </a:ln>
          </p:spPr>
          <p:txBody>
            <a:bodyPr/>
            <a:lstStyle/>
            <a:p>
              <a:endParaRPr lang="en-AU" dirty="0"/>
            </a:p>
          </p:txBody>
        </p:sp>
        <p:sp>
          <p:nvSpPr>
            <p:cNvPr id="41" name="Freeform 30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E44D8"/>
            </a:solidFill>
          </p:spPr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3638" y="6994945"/>
            <a:ext cx="2115383" cy="206376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100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45296" y="406153"/>
            <a:ext cx="10042534" cy="9474693"/>
            <a:chOff x="0" y="0"/>
            <a:chExt cx="13390046" cy="1263292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 r="10232"/>
            <a:stretch>
              <a:fillRect/>
            </a:stretch>
          </p:blipFill>
          <p:spPr>
            <a:xfrm>
              <a:off x="6923321" y="6558809"/>
              <a:ext cx="2697587" cy="279471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923321" y="9838214"/>
              <a:ext cx="3005065" cy="2794710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3279405"/>
              <a:ext cx="3005065" cy="2794710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6558809"/>
              <a:ext cx="3005065" cy="2794710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461660" y="9838214"/>
              <a:ext cx="3005065" cy="2794710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3005065" cy="2794710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3279405"/>
              <a:ext cx="3005065" cy="2794710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6558809"/>
              <a:ext cx="3005065" cy="2794710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9838214"/>
              <a:ext cx="3005065" cy="279471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384981" y="9838214"/>
              <a:ext cx="3005065" cy="2794710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>
            <a:off x="1903391" y="1027892"/>
            <a:ext cx="1854962" cy="1781248"/>
            <a:chOff x="0" y="0"/>
            <a:chExt cx="2473282" cy="2374997"/>
          </a:xfrm>
        </p:grpSpPr>
        <p:grpSp>
          <p:nvGrpSpPr>
            <p:cNvPr id="14" name="Group 14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17" name="Group 17"/>
          <p:cNvGrpSpPr/>
          <p:nvPr/>
        </p:nvGrpSpPr>
        <p:grpSpPr>
          <a:xfrm>
            <a:off x="3758754" y="2639980"/>
            <a:ext cx="1854962" cy="1781248"/>
            <a:chOff x="0" y="0"/>
            <a:chExt cx="2473282" cy="2374997"/>
          </a:xfrm>
        </p:grpSpPr>
        <p:grpSp>
          <p:nvGrpSpPr>
            <p:cNvPr id="18" name="Group 18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1" name="Group 21"/>
          <p:cNvGrpSpPr/>
          <p:nvPr/>
        </p:nvGrpSpPr>
        <p:grpSpPr>
          <a:xfrm>
            <a:off x="5614117" y="4252068"/>
            <a:ext cx="1854962" cy="1781248"/>
            <a:chOff x="0" y="0"/>
            <a:chExt cx="2473282" cy="2374997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7469480" y="5864156"/>
            <a:ext cx="1854962" cy="1781248"/>
            <a:chOff x="0" y="0"/>
            <a:chExt cx="2473282" cy="2374997"/>
          </a:xfrm>
        </p:grpSpPr>
        <p:grpSp>
          <p:nvGrpSpPr>
            <p:cNvPr id="26" name="Group 26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grpSp>
        <p:nvGrpSpPr>
          <p:cNvPr id="29" name="Group 29"/>
          <p:cNvGrpSpPr/>
          <p:nvPr/>
        </p:nvGrpSpPr>
        <p:grpSpPr>
          <a:xfrm>
            <a:off x="9324843" y="7476244"/>
            <a:ext cx="1854962" cy="1781248"/>
            <a:chOff x="0" y="0"/>
            <a:chExt cx="2473282" cy="2374997"/>
          </a:xfrm>
        </p:grpSpPr>
        <p:grpSp>
          <p:nvGrpSpPr>
            <p:cNvPr id="30" name="Group 30"/>
            <p:cNvGrpSpPr>
              <a:grpSpLocks noChangeAspect="1"/>
            </p:cNvGrpSpPr>
            <p:nvPr/>
          </p:nvGrpSpPr>
          <p:grpSpPr>
            <a:xfrm>
              <a:off x="0" y="342565"/>
              <a:ext cx="2032432" cy="2032432"/>
              <a:chOff x="0" y="0"/>
              <a:chExt cx="6350000" cy="63500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2831A2"/>
              </a:solidFill>
            </p:spPr>
          </p:sp>
        </p:grpSp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 rot="-5115457">
              <a:off x="358154" y="78550"/>
              <a:ext cx="2032432" cy="2036765"/>
            </a:xfrm>
            <a:prstGeom prst="rect">
              <a:avLst/>
            </a:prstGeom>
          </p:spPr>
        </p:pic>
      </p:grpSp>
      <p:sp>
        <p:nvSpPr>
          <p:cNvPr id="33" name="TextBox 33"/>
          <p:cNvSpPr txBox="1"/>
          <p:nvPr/>
        </p:nvSpPr>
        <p:spPr>
          <a:xfrm>
            <a:off x="10667818" y="1028700"/>
            <a:ext cx="6642545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600"/>
              </a:lnSpc>
            </a:pPr>
            <a:r>
              <a:rPr lang="en-US" sz="8000" spc="-80" dirty="0">
                <a:solidFill>
                  <a:srgbClr val="FFFFFF"/>
                </a:solidFill>
                <a:latin typeface="Graphik Regular" panose="020B0503030202060203" pitchFamily="34" charset="0"/>
              </a:rPr>
              <a:t>Process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630944" y="1372359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1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4534646" y="2984043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2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0108223" y="7828620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>
                <a:solidFill>
                  <a:srgbClr val="FFFFFF"/>
                </a:solidFill>
                <a:latin typeface="Clear Sans Regular Bold"/>
              </a:rPr>
              <a:t>5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193880" y="6204766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4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6396750" y="4605252"/>
            <a:ext cx="1229487" cy="950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192"/>
              </a:lnSpc>
            </a:pPr>
            <a:r>
              <a:rPr lang="en-US" sz="7192" spc="-640" dirty="0">
                <a:solidFill>
                  <a:srgbClr val="FFFFFF"/>
                </a:solidFill>
                <a:latin typeface="Clear Sans Regular Bold"/>
              </a:rPr>
              <a:t>3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860431" y="1325008"/>
            <a:ext cx="4973977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Understanding Data</a:t>
            </a:r>
            <a:endParaRPr lang="ar-EG" sz="2400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764134" y="2905561"/>
            <a:ext cx="356031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Data Cleaning</a:t>
            </a:r>
            <a:endParaRPr lang="ar-EG" sz="2400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469080" y="4507689"/>
            <a:ext cx="356031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Data Modeling</a:t>
            </a:r>
            <a:endParaRPr lang="ar-EG" sz="24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1299310" y="7914222"/>
            <a:ext cx="424549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Uncover Insight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575767" y="6159498"/>
            <a:ext cx="3560310" cy="76944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400" dirty="0" smtClean="0">
                <a:solidFill>
                  <a:schemeClr val="bg1"/>
                </a:solidFill>
              </a:rPr>
              <a:t>Data Analysis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2127159" y="6480806"/>
            <a:ext cx="2972219" cy="881758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860915"/>
            <a:ext cx="4636129" cy="12311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600"/>
              </a:lnSpc>
            </a:pPr>
            <a:r>
              <a:rPr lang="en-US" sz="8000" spc="-80" dirty="0">
                <a:solidFill>
                  <a:srgbClr val="000000"/>
                </a:solidFill>
                <a:latin typeface="Graphik Regular" panose="020B0503030202060203" pitchFamily="34" charset="0"/>
              </a:rPr>
              <a:t>Insights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17112" y="7810500"/>
            <a:ext cx="17253775" cy="2017079"/>
            <a:chOff x="0" y="0"/>
            <a:chExt cx="23005033" cy="2689439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5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7272183" y="6480309"/>
            <a:ext cx="2972219" cy="881758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2670342" y="6480309"/>
            <a:ext cx="2972219" cy="8817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06387" y="4289541"/>
            <a:ext cx="4413761" cy="153888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dirty="0" smtClean="0">
                <a:solidFill>
                  <a:srgbClr val="A100FF"/>
                </a:solidFill>
              </a:rPr>
              <a:t>16</a:t>
            </a:r>
            <a:r>
              <a:rPr lang="en-US" sz="4000" dirty="0" smtClean="0"/>
              <a:t>                      </a:t>
            </a:r>
          </a:p>
          <a:p>
            <a:pPr algn="ctr"/>
            <a:r>
              <a:rPr lang="en-US" sz="4000" dirty="0" smtClean="0"/>
              <a:t>Unique </a:t>
            </a:r>
            <a:r>
              <a:rPr lang="en-US" sz="4000" dirty="0"/>
              <a:t>C</a:t>
            </a:r>
            <a:r>
              <a:rPr lang="en-US" sz="4000" dirty="0" smtClean="0"/>
              <a:t>ategories</a:t>
            </a:r>
            <a:endParaRPr lang="ar-EG" sz="4000" dirty="0"/>
          </a:p>
        </p:txBody>
      </p:sp>
      <p:sp>
        <p:nvSpPr>
          <p:cNvPr id="17" name="TextBox 16"/>
          <p:cNvSpPr txBox="1"/>
          <p:nvPr/>
        </p:nvSpPr>
        <p:spPr>
          <a:xfrm>
            <a:off x="6396092" y="4289541"/>
            <a:ext cx="5033908" cy="21544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ar-EG" sz="5400" dirty="0" smtClean="0">
                <a:solidFill>
                  <a:srgbClr val="A100FF"/>
                </a:solidFill>
              </a:rPr>
              <a:t>1897</a:t>
            </a:r>
          </a:p>
          <a:p>
            <a:pPr algn="ctr"/>
            <a:r>
              <a:rPr lang="en-US" sz="4000" dirty="0" smtClean="0"/>
              <a:t>Reactions To “Animal” </a:t>
            </a:r>
            <a:r>
              <a:rPr lang="en-US" sz="4000" dirty="0"/>
              <a:t>P</a:t>
            </a:r>
            <a:r>
              <a:rPr lang="en-US" sz="4000" dirty="0" smtClean="0"/>
              <a:t>osts</a:t>
            </a:r>
            <a:r>
              <a:rPr lang="ar-EG" sz="4000" dirty="0" smtClean="0"/>
              <a:t> </a:t>
            </a:r>
            <a:endParaRPr lang="ar-EG" sz="4000" dirty="0"/>
          </a:p>
        </p:txBody>
      </p:sp>
      <p:sp>
        <p:nvSpPr>
          <p:cNvPr id="19" name="TextBox 18"/>
          <p:cNvSpPr txBox="1"/>
          <p:nvPr/>
        </p:nvSpPr>
        <p:spPr>
          <a:xfrm>
            <a:off x="12206886" y="4293953"/>
            <a:ext cx="3930808" cy="276998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5400" dirty="0" smtClean="0">
                <a:solidFill>
                  <a:srgbClr val="A100FF"/>
                </a:solidFill>
              </a:rPr>
              <a:t>JAN</a:t>
            </a:r>
          </a:p>
          <a:p>
            <a:pPr algn="ctr"/>
            <a:r>
              <a:rPr lang="en-US" sz="4000" dirty="0" smtClean="0"/>
              <a:t>month </a:t>
            </a:r>
            <a:r>
              <a:rPr lang="en-US" sz="4000" dirty="0"/>
              <a:t>with the most posts</a:t>
            </a:r>
          </a:p>
          <a:p>
            <a:pPr algn="ctr"/>
            <a:endParaRPr lang="ar-EG" sz="4000" dirty="0">
              <a:solidFill>
                <a:srgbClr val="A100FF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9" name="TextBox 28"/>
          <p:cNvSpPr txBox="1"/>
          <p:nvPr/>
        </p:nvSpPr>
        <p:spPr>
          <a:xfrm>
            <a:off x="2669849" y="4404682"/>
            <a:ext cx="4724400" cy="317009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Animals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Science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Healthy eating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Technology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Food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669849" y="1963933"/>
            <a:ext cx="4724400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 smtClean="0"/>
              <a:t>Top </a:t>
            </a:r>
            <a:r>
              <a:rPr lang="en-US" sz="4000" b="1" dirty="0"/>
              <a:t>5 most popular categories of content</a:t>
            </a:r>
            <a:endParaRPr lang="ar-EG" sz="4000" b="1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6661" y="3481158"/>
            <a:ext cx="10750019" cy="48434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55213" y="9490985"/>
            <a:ext cx="17253775" cy="2017079"/>
            <a:chOff x="0" y="0"/>
            <a:chExt cx="23005033" cy="2689439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grpSp>
        <p:nvGrpSpPr>
          <p:cNvPr id="10" name="Group 10"/>
          <p:cNvGrpSpPr/>
          <p:nvPr/>
        </p:nvGrpSpPr>
        <p:grpSpPr>
          <a:xfrm rot="1153642">
            <a:off x="979455" y="8814373"/>
            <a:ext cx="3545508" cy="3370302"/>
            <a:chOff x="0" y="0"/>
            <a:chExt cx="4727344" cy="4493736"/>
          </a:xfrm>
        </p:grpSpPr>
        <p:grpSp>
          <p:nvGrpSpPr>
            <p:cNvPr id="11" name="Group 11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655751" y="-710238"/>
            <a:ext cx="17253775" cy="2017079"/>
            <a:chOff x="0" y="0"/>
            <a:chExt cx="23005033" cy="268943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6760969" y="0"/>
              <a:ext cx="2891870" cy="2689439"/>
            </a:xfrm>
            <a:prstGeom prst="rect">
              <a:avLst/>
            </a:prstGeom>
          </p:spPr>
        </p:pic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3408776" y="0"/>
              <a:ext cx="2891870" cy="2689439"/>
            </a:xfrm>
            <a:prstGeom prst="rect">
              <a:avLst/>
            </a:prstGeom>
          </p:spPr>
        </p:pic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10056582" y="0"/>
              <a:ext cx="2891870" cy="2689439"/>
            </a:xfrm>
            <a:prstGeom prst="rect">
              <a:avLst/>
            </a:prstGeom>
          </p:spPr>
        </p:pic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20113163" y="0"/>
              <a:ext cx="2891870" cy="2689439"/>
            </a:xfrm>
            <a:prstGeom prst="rect">
              <a:avLst/>
            </a:prstGeom>
          </p:spPr>
        </p:pic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6704388" y="0"/>
              <a:ext cx="2891870" cy="2689439"/>
            </a:xfrm>
            <a:prstGeom prst="rect">
              <a:avLst/>
            </a:prstGeom>
          </p:spPr>
        </p:pic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352194" y="0"/>
              <a:ext cx="2891870" cy="2689439"/>
            </a:xfrm>
            <a:prstGeom prst="rect">
              <a:avLst/>
            </a:prstGeom>
          </p:spPr>
        </p:pic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3" cstate="print">
              <a:alphaModFix amt="8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2891870" cy="2689439"/>
            </a:xfrm>
            <a:prstGeom prst="rect">
              <a:avLst/>
            </a:prstGeom>
          </p:spPr>
        </p:pic>
      </p:grpSp>
      <p:sp>
        <p:nvSpPr>
          <p:cNvPr id="22" name="AutoShape 22"/>
          <p:cNvSpPr/>
          <p:nvPr/>
        </p:nvSpPr>
        <p:spPr>
          <a:xfrm>
            <a:off x="0" y="0"/>
            <a:ext cx="2386482" cy="10287000"/>
          </a:xfrm>
          <a:prstGeom prst="rect">
            <a:avLst/>
          </a:prstGeom>
          <a:solidFill>
            <a:srgbClr val="A100FF"/>
          </a:solidFill>
        </p:spPr>
      </p:sp>
      <p:grpSp>
        <p:nvGrpSpPr>
          <p:cNvPr id="23" name="Group 23"/>
          <p:cNvGrpSpPr/>
          <p:nvPr/>
        </p:nvGrpSpPr>
        <p:grpSpPr>
          <a:xfrm>
            <a:off x="16515246" y="-1685151"/>
            <a:ext cx="3545508" cy="3370302"/>
            <a:chOff x="0" y="0"/>
            <a:chExt cx="4727344" cy="4493736"/>
          </a:xfrm>
        </p:grpSpPr>
        <p:grpSp>
          <p:nvGrpSpPr>
            <p:cNvPr id="24" name="Group 24"/>
            <p:cNvGrpSpPr>
              <a:grpSpLocks noChangeAspect="1"/>
            </p:cNvGrpSpPr>
            <p:nvPr/>
          </p:nvGrpSpPr>
          <p:grpSpPr>
            <a:xfrm>
              <a:off x="644072" y="410464"/>
              <a:ext cx="4083272" cy="4083272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6350000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50000" h="6350000">
                    <a:moveTo>
                      <a:pt x="3175000" y="0"/>
                    </a:moveTo>
                    <a:cubicBezTo>
                      <a:pt x="4928870" y="0"/>
                      <a:pt x="6350000" y="1421130"/>
                      <a:pt x="6350000" y="3175000"/>
                    </a:cubicBezTo>
                    <a:cubicBezTo>
                      <a:pt x="6350000" y="4928870"/>
                      <a:pt x="4928870" y="6350000"/>
                      <a:pt x="3175000" y="6350000"/>
                    </a:cubicBezTo>
                    <a:cubicBezTo>
                      <a:pt x="1421130" y="6350000"/>
                      <a:pt x="0" y="4928870"/>
                      <a:pt x="0" y="3175000"/>
                    </a:cubicBezTo>
                    <a:cubicBezTo>
                      <a:pt x="0" y="1421130"/>
                      <a:pt x="1421130" y="0"/>
                      <a:pt x="3175000" y="0"/>
                    </a:cubicBezTo>
                    <a:close/>
                  </a:path>
                </a:pathLst>
              </a:custGeom>
              <a:solidFill>
                <a:srgbClr val="A100FF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 b="321"/>
            <a:stretch>
              <a:fillRect/>
            </a:stretch>
          </p:blipFill>
          <p:spPr>
            <a:xfrm>
              <a:off x="0" y="0"/>
              <a:ext cx="4083272" cy="4091977"/>
            </a:xfrm>
            <a:prstGeom prst="rect">
              <a:avLst/>
            </a:prstGeom>
          </p:spPr>
        </p:pic>
      </p:grpSp>
      <p:sp>
        <p:nvSpPr>
          <p:cNvPr id="28" name="TextBox 27"/>
          <p:cNvSpPr txBox="1"/>
          <p:nvPr/>
        </p:nvSpPr>
        <p:spPr>
          <a:xfrm>
            <a:off x="2569287" y="1685151"/>
            <a:ext cx="5033908" cy="132343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000" b="1" dirty="0" smtClean="0"/>
              <a:t>Highest </a:t>
            </a:r>
            <a:r>
              <a:rPr lang="en-US" sz="4000" b="1" dirty="0"/>
              <a:t>ranking </a:t>
            </a:r>
            <a:r>
              <a:rPr lang="en-US" sz="4000" b="1" dirty="0" smtClean="0"/>
              <a:t>Content-Type </a:t>
            </a:r>
            <a:endParaRPr lang="ar-EG" sz="40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2569287" y="3303113"/>
            <a:ext cx="5033908" cy="255454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Audio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Photo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Video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 smtClean="0"/>
              <a:t>Gif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574" y="2050896"/>
            <a:ext cx="10549187" cy="5226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550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</TotalTime>
  <Words>329</Words>
  <Application>Microsoft Office PowerPoint</Application>
  <PresentationFormat>Custom</PresentationFormat>
  <Paragraphs>104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Clear Sans Regular Bold</vt:lpstr>
      <vt:lpstr>Calibri</vt:lpstr>
      <vt:lpstr>Calibri (Body)</vt:lpstr>
      <vt:lpstr>Graphik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Template</dc:title>
  <dc:creator>Kevin Dang</dc:creator>
  <cp:lastModifiedBy>KTS</cp:lastModifiedBy>
  <cp:revision>38</cp:revision>
  <dcterms:created xsi:type="dcterms:W3CDTF">2006-08-16T00:00:00Z</dcterms:created>
  <dcterms:modified xsi:type="dcterms:W3CDTF">2023-02-18T09:46:03Z</dcterms:modified>
  <dc:identifier>DAEhDyfaYKE</dc:identifier>
</cp:coreProperties>
</file>